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26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831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51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978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2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29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90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041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70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21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05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E910F-8846-4615-8D67-B15001BFE2E5}" type="datetimeFigureOut">
              <a:rPr lang="es-ES" smtClean="0"/>
              <a:t>18/04/2012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027B-9BC5-4335-A4DB-77F4CE32C8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05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xcellentias.com/2011/05/lo-mas-empleado-en-exce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http://excellentias.com/wp-content/uploads/2011/05/Diez-rasgos-mas-empleados-de-Exce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635770"/>
            <a:ext cx="5129830" cy="45295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107504" y="107340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 II. Diseño y elaboración de Cuadros de Mando. Excel Dinámico, Excel Avanzado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404664"/>
            <a:ext cx="8784976" cy="1231106"/>
          </a:xfrm>
          <a:prstGeom prst="rect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Tema 1: </a:t>
            </a:r>
            <a:r>
              <a:rPr lang="es-ES" b="1" dirty="0"/>
              <a:t>Generalidades y consideraciones previas en el uso de las Hojas de </a:t>
            </a:r>
            <a:r>
              <a:rPr lang="es-ES" b="1" dirty="0" smtClean="0"/>
              <a:t>Cálculo</a:t>
            </a:r>
          </a:p>
          <a:p>
            <a:pPr marL="631825" indent="-285750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Lo más consultado sobre las hojas de cálculo, sobre Excel</a:t>
            </a:r>
          </a:p>
          <a:p>
            <a:pPr marL="631825" indent="-285750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Los costes ocultos en la utilización de las hojas de calculo</a:t>
            </a:r>
          </a:p>
          <a:p>
            <a:pPr marL="631825" indent="-285750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Cuatro reglas básicas para trabajar eficientemente con las hojas de calculo: 80/20</a:t>
            </a:r>
          </a:p>
          <a:p>
            <a:pPr marL="631825" indent="-285750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Activar la ficha del programador</a:t>
            </a:r>
            <a:endParaRPr lang="es-E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35996" y="6163955"/>
            <a:ext cx="4500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u="sng" dirty="0">
                <a:hlinkClick r:id="rId3"/>
              </a:rPr>
              <a:t>http://excellentias.com/2011/05/lo-mas-empleado-en-excel/</a:t>
            </a:r>
            <a:r>
              <a:rPr lang="es-ES" sz="1200" dirty="0"/>
              <a:t>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32394" y="1772816"/>
            <a:ext cx="3591534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Lo más consultado sobre las hojas de 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cálculo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214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179512" y="188640"/>
            <a:ext cx="3591534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marL="9525" indent="-9525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Los costes ocultos en la utilización de las hojas de calculo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347864" y="129200"/>
            <a:ext cx="57773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i="1" u="sng" dirty="0"/>
              <a:t>Identificación de los costes ocultos </a:t>
            </a:r>
            <a:r>
              <a:rPr lang="es-ES" sz="1600" i="1" u="sng" dirty="0" smtClean="0"/>
              <a:t>en el uso de </a:t>
            </a:r>
            <a:r>
              <a:rPr lang="es-ES" sz="1600" i="1" u="sng" dirty="0"/>
              <a:t>las hojas de cálculo</a:t>
            </a:r>
            <a:endParaRPr lang="es-ES" sz="1600" u="sng" dirty="0"/>
          </a:p>
        </p:txBody>
      </p:sp>
      <p:sp>
        <p:nvSpPr>
          <p:cNvPr id="4" name="3 Rectángulo"/>
          <p:cNvSpPr/>
          <p:nvPr/>
        </p:nvSpPr>
        <p:spPr>
          <a:xfrm>
            <a:off x="35496" y="1124744"/>
            <a:ext cx="908975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Muchas horas de esfuerzo si no esta correctamente optimizada y programada la hoja de </a:t>
            </a: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calculo</a:t>
            </a: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" sz="1400" dirty="0"/>
              <a:t>¿Cuantas veces hemos estado trabajando en una hoja de cálculo durante horas y horas, solo para descubrir que tiene una mala información o un error en una fórmula? </a:t>
            </a:r>
            <a:endParaRPr lang="es-ES" sz="1400" dirty="0" smtClean="0"/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_tradnl" sz="1400" dirty="0" smtClean="0"/>
              <a:t>Costosos informes </a:t>
            </a:r>
            <a:r>
              <a:rPr lang="es-ES" sz="1400" dirty="0" smtClean="0"/>
              <a:t>manuales </a:t>
            </a:r>
            <a:r>
              <a:rPr lang="es-ES" sz="1400" dirty="0"/>
              <a:t>basados en hojas de cálculo no correctamente diseñados y programados </a:t>
            </a:r>
            <a:r>
              <a:rPr lang="es-ES" sz="1400" dirty="0" smtClean="0"/>
              <a:t>que exige </a:t>
            </a:r>
            <a:r>
              <a:rPr lang="es-ES" sz="1400" dirty="0"/>
              <a:t>un esfuerzo sobre todo en la recopilación manual y verificación de los datos </a:t>
            </a:r>
            <a:r>
              <a:rPr lang="es-ES" sz="1400" dirty="0" smtClean="0"/>
              <a:t>entrados, </a:t>
            </a:r>
            <a:r>
              <a:rPr lang="es-ES" sz="1400" dirty="0"/>
              <a:t>creación de gráficos manualmente </a:t>
            </a:r>
            <a:r>
              <a:rPr lang="es-ES" sz="1400" dirty="0" smtClean="0"/>
              <a:t>etc.</a:t>
            </a: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" sz="1400" dirty="0" smtClean="0"/>
              <a:t>Si estos pasos no están correctamente programados en </a:t>
            </a:r>
            <a:r>
              <a:rPr lang="es-ES" sz="1400" dirty="0"/>
              <a:t>la propia hoja de cálculo  significa que los empleados están destinando tiempo – normalmente muchas horas – a crear, ajustar, refinar y compartir hojas de cálculo</a:t>
            </a:r>
            <a:r>
              <a:rPr lang="es-ES" sz="1400" dirty="0" smtClean="0"/>
              <a:t>.</a:t>
            </a:r>
            <a:endParaRPr lang="es-ES" sz="1400" dirty="0"/>
          </a:p>
        </p:txBody>
      </p:sp>
      <p:sp>
        <p:nvSpPr>
          <p:cNvPr id="12" name="11 Rectángulo"/>
          <p:cNvSpPr/>
          <p:nvPr/>
        </p:nvSpPr>
        <p:spPr>
          <a:xfrm>
            <a:off x="73964" y="3068960"/>
            <a:ext cx="908975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Coste </a:t>
            </a: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derivado de la no existencia de estándares de informes corporativos o de estándar pobres.</a:t>
            </a: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_tradnl" sz="1400" dirty="0" smtClean="0"/>
              <a:t>Por ejemplo </a:t>
            </a:r>
            <a:r>
              <a:rPr lang="es-ES" sz="1400" dirty="0" smtClean="0"/>
              <a:t>el </a:t>
            </a:r>
            <a:r>
              <a:rPr lang="es-ES" sz="1400" dirty="0"/>
              <a:t>departamento de producción puede definir las ventas sumando todos los contratos entregados en un período de tiempo. Sin una única fórmula para el valor de las ventas, diferentes departamentos y además diferentes personas mostrarán resultados distintos en sus informes.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79512" y="4005064"/>
            <a:ext cx="894574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Talento </a:t>
            </a: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desperdiciado</a:t>
            </a: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" sz="1400" dirty="0"/>
              <a:t>Directores Generales, Directores Financieros, Directores de Informática y Directivos de todos los departamentos desperdician muchas horas </a:t>
            </a:r>
            <a:r>
              <a:rPr lang="es-ES" sz="1400" dirty="0" smtClean="0"/>
              <a:t>trabajando </a:t>
            </a:r>
            <a:r>
              <a:rPr lang="es-ES" sz="1400" dirty="0"/>
              <a:t>con hojas de </a:t>
            </a:r>
            <a:r>
              <a:rPr lang="es-ES" sz="1400" dirty="0" smtClean="0"/>
              <a:t>cálculo o por no saber utilizarlas correctamente.</a:t>
            </a:r>
          </a:p>
          <a:p>
            <a:pPr marL="285750" lvl="2" indent="-285750" algn="just">
              <a:buFont typeface="Arial" pitchFamily="34" charset="0"/>
              <a:buChar char="•"/>
            </a:pP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Riesgo de </a:t>
            </a: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dependencia</a:t>
            </a: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" sz="1400" dirty="0"/>
              <a:t>Cada organización tiene “hojas de cálculo críticas” que conducen decisiones y pensamientos acerca de la compañía. Y, con cada “hoja de cálculo crítica” es habitual que haya una persona que conozca como trabajar con ellas y que por tanto se convierta también en “persona crítica”. ¿Qué ocurre cuando ésta persona está enferma o peor aún deja la compañía? ¿Cómo son los nuevos datos, las nuevas hipótesis y nuevas fórmulas añadidas a estas hojas de cálculo? </a:t>
            </a:r>
          </a:p>
          <a:p>
            <a:pPr marL="742950" lvl="3" indent="-285750" algn="just">
              <a:buFont typeface="Courier New" pitchFamily="49" charset="0"/>
              <a:buChar char="o"/>
            </a:pP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72750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0152" y="116632"/>
            <a:ext cx="908975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Desorganización </a:t>
            </a: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y duplicación de esfuerzo</a:t>
            </a: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" sz="1400" dirty="0" smtClean="0"/>
              <a:t>Suele </a:t>
            </a:r>
            <a:r>
              <a:rPr lang="es-ES" sz="1400" dirty="0"/>
              <a:t>ser frecuente que diferentes áreas dentro de una organización tengan que crear informes en hojas de calculo manualmente muy similares o incluso idénticos. Como ya hemos mencionado, esta duplicación de esfuerzo representa el riesgo de que se produzcan errores por una falta de estándar, así como un desperdicio de recursos</a:t>
            </a:r>
            <a:r>
              <a:rPr lang="es-ES" sz="1400" dirty="0" smtClean="0"/>
              <a:t>.</a:t>
            </a:r>
          </a:p>
          <a:p>
            <a:pPr marL="285750" lvl="2" indent="-285750" algn="just">
              <a:buFont typeface="Arial" pitchFamily="34" charset="0"/>
              <a:buChar char="•"/>
            </a:pP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Problemas asociados a la recogida manual de datos</a:t>
            </a:r>
          </a:p>
          <a:p>
            <a:pPr marL="285750" lvl="2" indent="-285750" algn="just">
              <a:buFont typeface="Arial" pitchFamily="34" charset="0"/>
              <a:buChar char="•"/>
            </a:pP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Decisiones equivocadas por información errónea</a:t>
            </a:r>
          </a:p>
          <a:p>
            <a:pPr marL="285750" lvl="2" indent="-285750" algn="just">
              <a:buFont typeface="Arial" pitchFamily="34" charset="0"/>
              <a:buChar char="•"/>
            </a:pP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Soporte IT </a:t>
            </a: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malgastado, Imposibilidad </a:t>
            </a: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de acceso a los recursos corporativos como </a:t>
            </a:r>
            <a:r>
              <a:rPr lang="es-ES" sz="1600" b="1" i="1" dirty="0" err="1">
                <a:latin typeface="Times New Roman" pitchFamily="18" charset="0"/>
                <a:cs typeface="Times New Roman" pitchFamily="18" charset="0"/>
              </a:rPr>
              <a:t>ERP’s</a:t>
            </a: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DW</a:t>
            </a: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" sz="1400" dirty="0"/>
              <a:t>Algunas organizaciones han realizado inversiones en infraestructuras críticas como sistemas Contables/ERP, </a:t>
            </a:r>
            <a:r>
              <a:rPr lang="es-ES" sz="1400" dirty="0" err="1"/>
              <a:t>CRM’s</a:t>
            </a:r>
            <a:r>
              <a:rPr lang="es-ES" sz="1400" dirty="0"/>
              <a:t> y data </a:t>
            </a:r>
            <a:r>
              <a:rPr lang="es-ES" sz="1400" dirty="0" err="1"/>
              <a:t>warehouse</a:t>
            </a:r>
            <a:r>
              <a:rPr lang="es-ES" sz="1400" dirty="0"/>
              <a:t> para guardar la información y tomar decisiones. Por razones de seguridad y gestión de recursos, muchos usuarios que no son técnicos no tienen acceso directo al nivel de consultas de estos </a:t>
            </a:r>
            <a:r>
              <a:rPr lang="es-ES" sz="1400" dirty="0" smtClean="0"/>
              <a:t>sistemas</a:t>
            </a:r>
          </a:p>
          <a:p>
            <a:pPr marL="285750" lvl="2" indent="-285750" algn="just">
              <a:buFont typeface="Arial" pitchFamily="34" charset="0"/>
              <a:buChar char="•"/>
            </a:pP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Costes de oportunidad – Formateo de Hojas de cálculo en vez de analizar y entender los </a:t>
            </a: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datos</a:t>
            </a:r>
            <a:endParaRPr lang="es-ES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5012" y="2948176"/>
            <a:ext cx="3348876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s-ES" i="1" dirty="0"/>
              <a:t>Superando los costes ocultos del uso de las hojas de calculo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7121" y="3717032"/>
            <a:ext cx="908975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>
              <a:buFont typeface="Arial" pitchFamily="34" charset="0"/>
              <a:buChar char="•"/>
            </a:pP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Entender </a:t>
            </a: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cómo y dónde se está utilizando las hojas de cálculo dentro de nuestra </a:t>
            </a: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organización</a:t>
            </a:r>
            <a:endParaRPr lang="es-ES" sz="1600" b="1" i="1" dirty="0">
              <a:latin typeface="Times New Roman" pitchFamily="18" charset="0"/>
              <a:cs typeface="Times New Roman" pitchFamily="18" charset="0"/>
            </a:endParaRPr>
          </a:p>
          <a:p>
            <a:pPr marL="742950" lvl="3" indent="-285750" algn="just">
              <a:buFont typeface="Courier New" pitchFamily="49" charset="0"/>
              <a:buChar char="o"/>
            </a:pPr>
            <a:r>
              <a:rPr lang="es-ES_tradnl" sz="1400" dirty="0" smtClean="0"/>
              <a:t>Identifiquemos </a:t>
            </a:r>
            <a:r>
              <a:rPr lang="es-ES" sz="1400" dirty="0" smtClean="0"/>
              <a:t>los </a:t>
            </a:r>
            <a:r>
              <a:rPr lang="es-ES" sz="1400" dirty="0"/>
              <a:t>25 principales informes </a:t>
            </a:r>
            <a:r>
              <a:rPr lang="es-ES" sz="1400" dirty="0" smtClean="0"/>
              <a:t>de Hojas de Calculo </a:t>
            </a:r>
            <a:r>
              <a:rPr lang="es-ES" sz="1400" dirty="0"/>
              <a:t>que </a:t>
            </a:r>
            <a:r>
              <a:rPr lang="es-ES" sz="1400" dirty="0" smtClean="0"/>
              <a:t>se generan </a:t>
            </a:r>
            <a:r>
              <a:rPr lang="es-ES" sz="1400" dirty="0"/>
              <a:t>en la </a:t>
            </a:r>
            <a:r>
              <a:rPr lang="es-ES" sz="1400" dirty="0" smtClean="0"/>
              <a:t>empresa</a:t>
            </a:r>
          </a:p>
          <a:p>
            <a:pPr marL="285750" lvl="2" indent="-285750" algn="just">
              <a:buFont typeface="Arial" pitchFamily="34" charset="0"/>
              <a:buChar char="•"/>
            </a:pP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Identificar los requerimientos reales de </a:t>
            </a:r>
            <a:r>
              <a:rPr lang="es-ES" sz="1600" b="1" i="1" dirty="0" err="1">
                <a:latin typeface="Times New Roman" pitchFamily="18" charset="0"/>
                <a:cs typeface="Times New Roman" pitchFamily="18" charset="0"/>
              </a:rPr>
              <a:t>reporting</a:t>
            </a:r>
            <a:r>
              <a:rPr lang="es-ES" sz="1600" b="1" i="1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ES" sz="1600" b="1" i="1" dirty="0" smtClean="0">
                <a:latin typeface="Times New Roman" pitchFamily="18" charset="0"/>
                <a:cs typeface="Times New Roman" pitchFamily="18" charset="0"/>
              </a:rPr>
              <a:t>análisis. Mejorar en 5 áreas</a:t>
            </a:r>
          </a:p>
          <a:p>
            <a:pPr marL="800100" lvl="3" indent="-342900" algn="just">
              <a:buFont typeface="+mj-lt"/>
              <a:buAutoNum type="arabicPeriod"/>
            </a:pPr>
            <a:r>
              <a:rPr lang="es-ES" sz="1400" i="1" u="sng" dirty="0" smtClean="0"/>
              <a:t>Acceso </a:t>
            </a:r>
            <a:r>
              <a:rPr lang="es-ES" sz="1400" i="1" u="sng" dirty="0"/>
              <a:t>automatizado a múltiples orígenes de </a:t>
            </a:r>
            <a:r>
              <a:rPr lang="es-ES" sz="1400" i="1" u="sng" dirty="0" smtClean="0"/>
              <a:t>datos</a:t>
            </a:r>
            <a:r>
              <a:rPr lang="es-ES" sz="1400" dirty="0" smtClean="0"/>
              <a:t>. </a:t>
            </a:r>
            <a:r>
              <a:rPr lang="es-ES" sz="1400" dirty="0"/>
              <a:t>Uno de los costes ocultos más significativos es la recogida manual de </a:t>
            </a:r>
            <a:r>
              <a:rPr lang="es-ES" sz="1400" dirty="0" smtClean="0"/>
              <a:t>datos. </a:t>
            </a:r>
            <a:r>
              <a:rPr lang="es-ES" sz="1400" dirty="0"/>
              <a:t>Este trabajo manual no sólo propicia errores, sino que además es una pérdida de </a:t>
            </a:r>
            <a:r>
              <a:rPr lang="es-ES" sz="1400" dirty="0" smtClean="0"/>
              <a:t>tiempo.</a:t>
            </a:r>
            <a:r>
              <a:rPr lang="es-ES" sz="1400" dirty="0"/>
              <a:t> A medida que vayamos creando la lista de requerimientos, consideremos las necesidades de recoger información de múltiples orígenes. La herramienta de informes ¿necesita acceder al ERP/sistema contable (Ej. SAP, JD Edwards, Microsoft Dynamics)? ¿Necesita acceder a bases de datos relacionales (Ej. Microsoft SQL Server, Oracle o </a:t>
            </a:r>
            <a:r>
              <a:rPr lang="es-ES" sz="1400" dirty="0" err="1"/>
              <a:t>MySQL</a:t>
            </a:r>
            <a:r>
              <a:rPr lang="es-ES" sz="1400" dirty="0"/>
              <a:t>)? ¿Necesita acceder a otros orígenes de datos como ficheros planos o hojas de cálculo</a:t>
            </a:r>
            <a:r>
              <a:rPr lang="es-ES" sz="1400" dirty="0" smtClean="0"/>
              <a:t>?</a:t>
            </a:r>
          </a:p>
          <a:p>
            <a:pPr marL="800100" lvl="3" indent="-342900" algn="just">
              <a:buFont typeface="+mj-lt"/>
              <a:buAutoNum type="arabicPeriod"/>
            </a:pPr>
            <a:r>
              <a:rPr lang="es-ES" sz="1400" i="1" u="sng" dirty="0"/>
              <a:t>Acceso seguro a los datos</a:t>
            </a:r>
          </a:p>
          <a:p>
            <a:pPr marL="800100" lvl="3" indent="-342900" algn="just">
              <a:buFont typeface="+mj-lt"/>
              <a:buAutoNum type="arabicPeriod"/>
            </a:pPr>
            <a:r>
              <a:rPr lang="es-ES" sz="1400" i="1" u="sng" dirty="0"/>
              <a:t>Envío automatizado de informes</a:t>
            </a:r>
          </a:p>
          <a:p>
            <a:pPr marL="800100" lvl="3" indent="-342900" algn="just">
              <a:buFont typeface="+mj-lt"/>
              <a:buAutoNum type="arabicPeriod"/>
            </a:pPr>
            <a:r>
              <a:rPr lang="es-ES" sz="1400" i="1" u="sng" dirty="0"/>
              <a:t>Diseño simple de informes</a:t>
            </a:r>
          </a:p>
          <a:p>
            <a:pPr marL="800100" lvl="3" indent="-342900" algn="just">
              <a:buFont typeface="+mj-lt"/>
              <a:buAutoNum type="arabicPeriod"/>
            </a:pPr>
            <a:r>
              <a:rPr lang="es-ES" sz="1400" i="1" u="sng" dirty="0" err="1"/>
              <a:t>Reporting</a:t>
            </a:r>
            <a:r>
              <a:rPr lang="es-ES" sz="1400" i="1" u="sng" dirty="0"/>
              <a:t> de Cuadros de Mando. </a:t>
            </a:r>
            <a:r>
              <a:rPr lang="es-ES" sz="1400" dirty="0"/>
              <a:t>A veces los informes básicos con una única tabla o un gráfico son suficientes para algunos usuarios</a:t>
            </a:r>
            <a:endParaRPr lang="es-ES" sz="1400" i="1" u="sng" dirty="0"/>
          </a:p>
          <a:p>
            <a:pPr marL="742950" lvl="3" indent="-285750" algn="just">
              <a:buFont typeface="Courier New" pitchFamily="49" charset="0"/>
              <a:buChar char="o"/>
            </a:pPr>
            <a:endParaRPr lang="es-ES" sz="1400" dirty="0"/>
          </a:p>
          <a:p>
            <a:pPr marL="285750" lvl="2" indent="-285750" algn="just">
              <a:buFont typeface="Arial" pitchFamily="34" charset="0"/>
              <a:buChar char="•"/>
            </a:pPr>
            <a:endParaRPr lang="es-ES" sz="1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7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7504" y="188640"/>
            <a:ext cx="3348876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lvl="0"/>
            <a:r>
              <a:rPr lang="es-ES" b="1" dirty="0"/>
              <a:t>Cuatro reglas básicas para trabajar con las hojas de calculo eficientemente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3059832" y="116632"/>
            <a:ext cx="5976664" cy="1446550"/>
          </a:xfrm>
          <a:prstGeom prst="rect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b="1" dirty="0" smtClean="0"/>
              <a:t>Regla </a:t>
            </a:r>
            <a:r>
              <a:rPr lang="es-ES" b="1" dirty="0"/>
              <a:t>1: 80/20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Quizá la regla más importante a seguir cuando se diseña una hoja de cálculo es tener una visión a largo plazo y nunca presuponer que no necesitará añadir más datos o  fórmulas a la hoja de cálculo.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Teniendo esto en mente, deberá dedicar alrededor del 80% de su tiempo en planificar la hoja de cálculo y alrededor del 20 % en implementarla. </a:t>
            </a:r>
            <a:endParaRPr lang="es-ES_tradn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9726" y="1700808"/>
            <a:ext cx="9016769" cy="1231106"/>
          </a:xfrm>
          <a:prstGeom prst="rect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s-ES" b="1" dirty="0" smtClean="0"/>
              <a:t>Regla </a:t>
            </a:r>
            <a:r>
              <a:rPr lang="es-ES" b="1" dirty="0"/>
              <a:t>2: Fallos comunes en la organización de la información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fallo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principal es que no se configuran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organiza la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información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en la hoja de calculo correctamente, </a:t>
            </a:r>
            <a:r>
              <a:rPr lang="es-ES" sz="1400" dirty="0" err="1" smtClean="0">
                <a:latin typeface="Times New Roman" pitchFamily="18" charset="0"/>
                <a:cs typeface="Times New Roman" pitchFamily="18" charset="0"/>
              </a:rPr>
              <a:t>p.e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s-ES" sz="1400" dirty="0"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Dispersión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innecesaria de los datos a lo largo de diferentes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libros, hojas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cálculo y/o tablas.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ES_tradnl" sz="1400" dirty="0" smtClean="0">
                <a:latin typeface="Times New Roman" pitchFamily="18" charset="0"/>
                <a:cs typeface="Times New Roman" pitchFamily="18" charset="0"/>
              </a:rPr>
              <a:t>Confusión de rango y tabla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s-ES_tradnl" sz="1400" dirty="0" smtClean="0">
                <a:latin typeface="Times New Roman" pitchFamily="18" charset="0"/>
                <a:cs typeface="Times New Roman" pitchFamily="18" charset="0"/>
              </a:rPr>
              <a:t>Intentar tener organizados siempre ordenados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3537" y="2934133"/>
            <a:ext cx="9016769" cy="2954655"/>
          </a:xfrm>
          <a:prstGeom prst="rect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s-ES" b="1" dirty="0" smtClean="0"/>
              <a:t>Regla 3: Sobre el formato “SENCILLEZ” y BUEN GUSTO…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400" dirty="0" smtClean="0">
                <a:latin typeface="Times New Roman" pitchFamily="18" charset="0"/>
                <a:cs typeface="Times New Roman" pitchFamily="18" charset="0"/>
              </a:rPr>
              <a:t>Lo mejor es la sencillez ya que implica claridad y concentración en la idea que queremos transmitir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400" dirty="0" smtClean="0">
                <a:latin typeface="Times New Roman" pitchFamily="18" charset="0"/>
                <a:cs typeface="Times New Roman" pitchFamily="18" charset="0"/>
              </a:rPr>
              <a:t>Además l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a sobrecarga de formatos hacen que aumente el tamaño del libro y aunque éste parezca una verdadera obra de arte, puede parecerle horrible a otra persona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Ojo con los colores… ver los colores de las aplicaciones </a:t>
            </a:r>
            <a:r>
              <a:rPr lang="es-ES" sz="1400" dirty="0" err="1">
                <a:latin typeface="Times New Roman" pitchFamily="18" charset="0"/>
                <a:cs typeface="Times New Roman" pitchFamily="18" charset="0"/>
              </a:rPr>
              <a:t>Officce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combinación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de colores y temas no es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caprichosa.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Debe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considerar la posibilidad de utilizar algunos colores universales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como el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negro, el blanco y el 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gris.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Siempre es una buena idea dejar al menos tres filas en blanco por encima de la tabla (al menos tres, aunque es preferible dejar más). </a:t>
            </a:r>
            <a:r>
              <a:rPr lang="es-ES" sz="1400" dirty="0">
                <a:latin typeface="Times New Roman" pitchFamily="18" charset="0"/>
                <a:cs typeface="Times New Roman" pitchFamily="18" charset="0"/>
              </a:rPr>
              <a:t>Se pueden utilizar estas filas para insertar funciones de base de datos y de filtrado avanzado</a:t>
            </a: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 smtClean="0"/>
              <a:t>Es recomendable siempre dejar </a:t>
            </a:r>
            <a:r>
              <a:rPr lang="es-ES" sz="1400" dirty="0"/>
              <a:t>al menos tres filas en blanco por encima de </a:t>
            </a:r>
            <a:r>
              <a:rPr lang="es-ES" sz="1400" dirty="0" smtClean="0"/>
              <a:t>las tablas para poder utilizar o insertar funciones </a:t>
            </a:r>
            <a:r>
              <a:rPr lang="es-ES" sz="1400" dirty="0"/>
              <a:t>de base de datos y de filtrado avanzado. </a:t>
            </a:r>
            <a:endParaRPr lang="es-ES" sz="1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_tradnl" sz="1400" dirty="0" smtClean="0"/>
              <a:t>Respecto a la lineación de las celdas , d</a:t>
            </a:r>
            <a:r>
              <a:rPr lang="es-ES" sz="1400" dirty="0" smtClean="0"/>
              <a:t>e </a:t>
            </a:r>
            <a:r>
              <a:rPr lang="es-ES" sz="1400" dirty="0"/>
              <a:t>forma predeterminada, los números en Excel se alinean a la derecha y los textos a la izquierda, y realmente existen buenas razones para dejarlo así. Si empieza a cambiar estos formatos, resultará que no podrá saberse si el contenido de una celda es un texto o un número</a:t>
            </a:r>
            <a:r>
              <a:rPr lang="es-ES" sz="1400" dirty="0" smtClean="0"/>
              <a:t>.</a:t>
            </a:r>
            <a:endParaRPr lang="es-E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3537" y="5904318"/>
            <a:ext cx="9016769" cy="800219"/>
          </a:xfrm>
          <a:prstGeom prst="rect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es-ES" b="1" dirty="0" smtClean="0"/>
              <a:t>Regla 4: Sobre las fórmulas</a:t>
            </a:r>
            <a:endParaRPr lang="es-ES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sz="1400" dirty="0" smtClean="0">
                <a:latin typeface="Times New Roman" pitchFamily="18" charset="0"/>
                <a:cs typeface="Times New Roman" pitchFamily="18" charset="0"/>
              </a:rPr>
              <a:t>Fórmulas hacen referencias a columnas enteras, complejidad sin sentido. Utilizar nombres e incluso nombres dinámicos. </a:t>
            </a:r>
            <a:endParaRPr lang="es-ES_tradnl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8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n 67" descr="Descripción: http://excellentias.com/wp-content/uploads/2009/10/POST-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4439719" cy="375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37091" y="116632"/>
            <a:ext cx="3138765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s-ES" sz="2000" b="1" dirty="0"/>
              <a:t>Activar la ficha del programador</a:t>
            </a:r>
            <a:endParaRPr lang="es-E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3" y="5373216"/>
            <a:ext cx="9036496" cy="115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87823" y="90090"/>
            <a:ext cx="6117215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 Excel 2007 ubica la cinta de opciones de la barra de herramientas e ingresarás en: 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Botón Inicio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Opciones de Excel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 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Más frecuentes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 y deberás seleccionar la opción 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Mostrar ficha programador en la cinta de opciones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La imagen anexa te muestra cuál es la opción a seleccionar para activar esta ficha.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44416"/>
            <a:ext cx="4796055" cy="374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8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1195</Words>
  <Application>Microsoft Office PowerPoint</Application>
  <PresentationFormat>Presentación en pantalla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Igancio González</dc:creator>
  <cp:lastModifiedBy>Jose Igancio González</cp:lastModifiedBy>
  <cp:revision>31</cp:revision>
  <dcterms:created xsi:type="dcterms:W3CDTF">2012-04-17T20:52:22Z</dcterms:created>
  <dcterms:modified xsi:type="dcterms:W3CDTF">2012-04-18T17:48:23Z</dcterms:modified>
</cp:coreProperties>
</file>